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72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31099-89F3-44E9-905E-D370CF482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B0FECB-7F25-497E-A56D-6C6848A44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B21A2-644C-4C90-82DF-CD517CA5C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95C66-B798-4C75-ADAF-5D23D6FD3E8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48A2A-5411-4127-97AC-13A1740DF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6A811-6182-4B11-9E35-B8E2AD13E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CB36-C623-4E11-8777-11E1E1AB6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3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EBCBC-2DFD-48FE-9CA8-AAEB24254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F26EB-33C5-457D-AB7F-DCFEB8559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A9028-0B3F-45B7-B1B0-CD82BB45C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95C66-B798-4C75-ADAF-5D23D6FD3E8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EDB60-E079-46BF-BCFB-86E479D7E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A7407-21DC-416B-9438-3F8ED549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CB36-C623-4E11-8777-11E1E1AB6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12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55A62-EBB0-4480-B86D-A46468851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41C2-15C9-4366-9D87-B075B5354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7C577-72D7-417B-9E82-19865D650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95C66-B798-4C75-ADAF-5D23D6FD3E8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15247-EF9D-48AE-BFBA-A3CB81137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A326B-05ED-4C80-A946-E84E00AF2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CB36-C623-4E11-8777-11E1E1AB6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706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F0F96-271B-4EA5-8BE9-B2B2DB90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B5AC5-CAD3-4077-AB7C-B46ACB945D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4F090-499A-4941-B9EC-777BF24EF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D48EA-CDA7-42C0-BA6A-5963D8ACC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95C66-B798-4C75-ADAF-5D23D6FD3E8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24622F-7B6A-4ABE-8EFB-93762ACAA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38A8A5-8F14-4613-8501-42F66AA8D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CB36-C623-4E11-8777-11E1E1AB6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1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CB13-903B-4597-A799-2C48F6283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21BD8-7D14-4C09-B009-B4B804393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46F765-4343-4BC5-87D5-430F7A39B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87FD8D-4C54-4FD5-B010-1641A1F72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4D96C3-2F38-454C-9E5A-3A337E5DFE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987212-FC97-4F8B-9B3F-C1FA2C4F7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95C66-B798-4C75-ADAF-5D23D6FD3E8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6DD3D8-E289-4FF4-8B1C-33E2E4939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BC1D7E-A87E-4111-8171-703FE4287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CB36-C623-4E11-8777-11E1E1AB6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00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975A6-2124-4C51-A941-60C30899F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430EAF-F7AA-4921-9086-D86F0EA1F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95C66-B798-4C75-ADAF-5D23D6FD3E8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6749EB-CF3E-4BF0-9EA3-83881C137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C407A3-232C-4694-B432-0B74643CD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CB36-C623-4E11-8777-11E1E1AB6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7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E3E83A-80FD-4470-BBAE-C93AFA299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95C66-B798-4C75-ADAF-5D23D6FD3E8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F2A2BF-FC76-4022-8BC7-EF8F65D4E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3EC6BB-16C9-4A8C-BC5A-292266095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CB36-C623-4E11-8777-11E1E1AB6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55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EE94D-A587-42BB-AA39-A814B2663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0F47B-C72A-4384-B37B-B9C7E9AA9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87532-5274-489F-B83A-C2B132DC9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2F2595-4CB4-4371-BF67-E46528FF6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95C66-B798-4C75-ADAF-5D23D6FD3E8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6916ED-B536-415C-8A22-BAE7DEA49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34BA8-80EA-47CD-9D97-E22B099B8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CB36-C623-4E11-8777-11E1E1AB6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06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F501D-6E1D-4E6C-BC65-6D744B96F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AB86A2-A638-49A9-B2B7-7F458FCFE8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B7402-005A-4273-9A67-E0239D02E1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69D5A5-7B30-4A2D-979A-04086E61A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95C66-B798-4C75-ADAF-5D23D6FD3E8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0C5C2-E611-47B0-A2E5-206B54CD2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123C4-FB6E-42BF-8D23-7F6434BA5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CB36-C623-4E11-8777-11E1E1AB6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84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A036C-1917-476E-8BB5-6041EE546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5E759C-F63F-4BB9-9C05-DC3308D80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9A591-82CA-4BAA-8C43-DF983BFF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95C66-B798-4C75-ADAF-5D23D6FD3E8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163BB-06DC-4C7E-B5A4-275EF7F7A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5CCE5-6583-4D91-AA6B-AEBD5C650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CB36-C623-4E11-8777-11E1E1AB6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41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379D98-7904-4A10-BC45-74E23F8A3A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6A82A8-BBCE-4193-BBF3-AA7111809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36B66-D16A-4202-AF9F-130E958BC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95C66-B798-4C75-ADAF-5D23D6FD3E8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623E1-DB14-428F-B3AF-0D6CA5599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6C24D-5F7F-48E1-9797-61162A55E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CB36-C623-4E11-8777-11E1E1AB6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6295C1-FC78-4551-B530-456E76EEC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6FCFD-5B24-4C20-90C9-581DF4D50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60898-8467-443A-A2D6-66A1A203D3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95C66-B798-4C75-ADAF-5D23D6FD3E8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4538A-78E0-4B67-89CA-5EA042BEBE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6B8D0-38A4-425D-A5A1-FE6FC7D58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BCB36-C623-4E11-8777-11E1E1AB6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30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0FF4E-8DE0-423D-9213-2A764D4939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Manifest Destiny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17029C-982A-460D-B8FF-678AB39FB2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12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BF2333B-FDD3-4373-9AFC-AF37F489D6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79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600"/>
    </mc:Choice>
    <mc:Fallback>
      <p:transition spd="slow" advTm="17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C7544-2511-4D67-89DD-481BB4BE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A37F3-118C-4EED-8FB4-87F1AE622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1845: John O’Sullivan’s “manifest destiny”: The U.S. had a divinely appointed mission to occupy all of North America</a:t>
            </a:r>
          </a:p>
          <a:p>
            <a:r>
              <a:rPr lang="en-US" altLang="en-US" dirty="0"/>
              <a:t>Fueled expansion of American land to the west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9B5EC05-40E8-40A0-B14A-A2CEC9A378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38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899"/>
    </mc:Choice>
    <mc:Fallback>
      <p:transition spd="slow" advTm="56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F898A-7D12-4B49-8251-448CC87E8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Antebellum Western Migration</a:t>
            </a:r>
            <a:br>
              <a:rPr lang="en-US" dirty="0"/>
            </a:br>
            <a:r>
              <a:rPr lang="en-US" dirty="0"/>
              <a:t>and Indian Removal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97F87-CE84-4E11-AE2A-9EDBB7A49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1845: Florida became a state</a:t>
            </a:r>
          </a:p>
          <a:p>
            <a:r>
              <a:rPr lang="en-US" dirty="0"/>
              <a:t>Settlers expanded into the former Native American lands</a:t>
            </a:r>
          </a:p>
          <a:p>
            <a:r>
              <a:rPr lang="en-US" dirty="0"/>
              <a:t>Removed Native American people farther west</a:t>
            </a:r>
          </a:p>
          <a:p>
            <a:r>
              <a:rPr lang="en-US" dirty="0"/>
              <a:t>Desired to remove American Indians from valuable farmland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A87D03E-A079-4F42-AF43-67FBD2811D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30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946"/>
    </mc:Choice>
    <mc:Fallback>
      <p:transition spd="slow" advTm="62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0BE80-909B-463D-86EC-A2C383F5F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Antebellum Western Migration</a:t>
            </a:r>
            <a:br>
              <a:rPr lang="en-US" dirty="0"/>
            </a:br>
            <a:r>
              <a:rPr lang="en-US" dirty="0"/>
              <a:t>and Indian Removal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EDF9B-29CD-48D0-95D9-FB8149CC9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Congress passed the Indian Removal Act in 1830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Repealed the Jeffersonian idea that “civilized” Indians could be assimilated into the American population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Adopted written laws and a constitution modeled on that of the U.S.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Became successful farmers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Many owned slaves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Established schools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Christianity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Pressured the Choctaw, Chickasaw, Creek, and Cherokee Nations to sign treaties and surrender land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Many tribal nations used the law to protect their lands</a:t>
            </a:r>
          </a:p>
          <a:p>
            <a:r>
              <a:rPr lang="en-US" dirty="0"/>
              <a:t>1826: Georgia officials asked the federal government to negotiate with the Cherokee to secure lands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018E35D-80B2-4AA1-8D3B-05D29BC7E0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21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9377"/>
    </mc:Choice>
    <mc:Fallback>
      <p:transition spd="slow" advTm="1793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5882C-5161-4584-9122-766EA6594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Antebellum Western Migration</a:t>
            </a:r>
            <a:br>
              <a:rPr lang="en-US" dirty="0"/>
            </a:br>
            <a:r>
              <a:rPr lang="en-US" dirty="0"/>
              <a:t>and Indian Removal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ECD14-B73B-4855-B12B-C1A1D4885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President Andrew </a:t>
            </a:r>
            <a:r>
              <a:rPr lang="en-US" altLang="en-US" dirty="0"/>
              <a:t>Jackson supported Georgia’s effort to seize Cherokee land and nullify the tribe’s laws</a:t>
            </a:r>
          </a:p>
          <a:p>
            <a:pPr lvl="1"/>
            <a:r>
              <a:rPr lang="en-US" dirty="0"/>
              <a:t>Jackson penned a letter that encouraged the Cherokee to voluntarily relocate to the west</a:t>
            </a:r>
          </a:p>
          <a:p>
            <a:pPr lvl="1"/>
            <a:r>
              <a:rPr lang="en-US" dirty="0"/>
              <a:t>1829: discovery of gold in Georgia further antagonized the situation</a:t>
            </a:r>
          </a:p>
          <a:p>
            <a:r>
              <a:rPr lang="en-US" dirty="0"/>
              <a:t>Cherokee cited treaties signed with the U.S. that guaranteed the Cherokee Nation both their land and independence</a:t>
            </a:r>
          </a:p>
          <a:p>
            <a:r>
              <a:rPr lang="en-US" dirty="0"/>
              <a:t>Cherokee appealed to the Supreme Court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2829D20-F1CD-4F5F-A6CC-F2A2BC8F2E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40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242"/>
    </mc:Choice>
    <mc:Fallback>
      <p:transition spd="slow" advTm="85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93498-91D6-4FE6-B62B-09407B5A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Antebellum Western Migration</a:t>
            </a:r>
            <a:br>
              <a:rPr lang="en-US" dirty="0"/>
            </a:br>
            <a:r>
              <a:rPr lang="en-US" dirty="0"/>
              <a:t>and Indian Removal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11A92-43B8-48B3-82BB-82DFAA47E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1831: Cherokee Nation v. Georgia; </a:t>
            </a:r>
            <a:r>
              <a:rPr lang="en-US" dirty="0"/>
              <a:t>Supreme Court ruled that it lacked jurisdiction to hear the case</a:t>
            </a:r>
          </a:p>
          <a:p>
            <a:pPr lvl="1"/>
            <a:r>
              <a:rPr lang="en-US" altLang="en-US" dirty="0"/>
              <a:t>Indians were “wards” of the federal government</a:t>
            </a:r>
          </a:p>
          <a:p>
            <a:pPr lvl="1"/>
            <a:r>
              <a:rPr lang="en-US" altLang="en-US" dirty="0"/>
              <a:t>Indians deserved paternal regard and protection but lacked standing as citizens</a:t>
            </a:r>
          </a:p>
          <a:p>
            <a:pPr lvl="1"/>
            <a:r>
              <a:rPr lang="en-US" altLang="en-US" dirty="0"/>
              <a:t>Justices could not block GA’s effort to extend its jurisdiction over the tribe</a:t>
            </a:r>
          </a:p>
          <a:p>
            <a:r>
              <a:rPr lang="en-US" altLang="en-US" i="1" dirty="0"/>
              <a:t>1832: Worcester v. Georgia; </a:t>
            </a:r>
            <a:r>
              <a:rPr lang="en-US" altLang="en-US" dirty="0"/>
              <a:t>Supreme Court ruled that Georgia laws did not apply within Cherokee territory</a:t>
            </a:r>
          </a:p>
          <a:p>
            <a:pPr lvl="1"/>
            <a:r>
              <a:rPr lang="en-US" altLang="en-US" dirty="0"/>
              <a:t>Indian nations were a distinct people with the right to maintain a separate political identity</a:t>
            </a:r>
          </a:p>
          <a:p>
            <a:pPr lvl="1"/>
            <a:r>
              <a:rPr lang="en-US" altLang="en-US" dirty="0"/>
              <a:t>Must be dealt with by the federal government, not the states</a:t>
            </a:r>
          </a:p>
          <a:p>
            <a:pPr lvl="1"/>
            <a:r>
              <a:rPr lang="en-US" altLang="en-US" dirty="0"/>
              <a:t>Georgia’s actions violated the Cherokees’ treaties with Washington</a:t>
            </a:r>
          </a:p>
          <a:p>
            <a:endParaRPr lang="en-US" alt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1BB0F72-38E2-414C-9974-9285CF9FDB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118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0618"/>
    </mc:Choice>
    <mc:Fallback>
      <p:transition spd="slow" advTm="330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EA289-59D3-45FB-B23F-4768DDBFE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Antebellum Western Migration</a:t>
            </a:r>
            <a:br>
              <a:rPr lang="en-US" dirty="0"/>
            </a:br>
            <a:r>
              <a:rPr lang="en-US" dirty="0"/>
              <a:t>and Indian Removal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C9813-B9D7-4D82-B49D-375E81092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Jackson offered title to western lands and tribal governance in exchange for Cherokee’s eastern lands</a:t>
            </a:r>
          </a:p>
          <a:p>
            <a:r>
              <a:rPr lang="en-US" dirty="0"/>
              <a:t>Cherokee Nation divided</a:t>
            </a:r>
          </a:p>
          <a:p>
            <a:pPr lvl="1"/>
            <a:r>
              <a:rPr lang="en-US" dirty="0"/>
              <a:t>Cherokee leader John Ridge pushed for a treaty that would give the best terms</a:t>
            </a:r>
          </a:p>
          <a:p>
            <a:pPr lvl="1"/>
            <a:r>
              <a:rPr lang="en-US" dirty="0"/>
              <a:t>The nationalists led by John Ross refused to consider removal in negotiations</a:t>
            </a:r>
          </a:p>
          <a:p>
            <a:pPr lvl="1"/>
            <a:r>
              <a:rPr lang="en-US" dirty="0"/>
              <a:t>Intratribal battle between the two groups</a:t>
            </a:r>
          </a:p>
          <a:p>
            <a:r>
              <a:rPr lang="en-US" dirty="0"/>
              <a:t>1835: a portion of the Cherokee Nation led by John Ridge signed the Treaty of New Echota</a:t>
            </a:r>
          </a:p>
          <a:p>
            <a:pPr lvl="1"/>
            <a:r>
              <a:rPr lang="en-US" dirty="0"/>
              <a:t>Ceded lands in Georgia for $5 million</a:t>
            </a:r>
          </a:p>
          <a:p>
            <a:pPr lvl="1"/>
            <a:r>
              <a:rPr lang="en-US" dirty="0"/>
              <a:t>Most of the tribes refused to adhere to the terms</a:t>
            </a:r>
          </a:p>
          <a:p>
            <a:pPr lvl="1"/>
            <a:r>
              <a:rPr lang="en-US" dirty="0"/>
              <a:t>Most viewed the treaty as illegitimately negotiated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4A6E760-EF29-4822-B06B-1D38BC3473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683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4343"/>
    </mc:Choice>
    <mc:Fallback>
      <p:transition spd="slow" advTm="154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76F8F-1153-4409-8EB8-9949C0773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Antebellum Western Migration</a:t>
            </a:r>
            <a:br>
              <a:rPr lang="en-US" dirty="0"/>
            </a:br>
            <a:r>
              <a:rPr lang="en-US" dirty="0"/>
              <a:t>and Indian Removal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09DBA-27B0-4D75-A645-ABC5D0CD2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1838: President Martin Van Buren used the New Echota Treaty to order the army to forcibly remove Cherokee</a:t>
            </a:r>
          </a:p>
          <a:p>
            <a:pPr lvl="1"/>
            <a:r>
              <a:rPr lang="en-US" altLang="en-US" dirty="0"/>
              <a:t>Federal soldiers forcibly removed Native Americans during the Van Buren presidency</a:t>
            </a:r>
          </a:p>
          <a:p>
            <a:pPr lvl="1"/>
            <a:r>
              <a:rPr lang="en-US" altLang="en-US" dirty="0"/>
              <a:t>16,000 adults and children were forced to move west</a:t>
            </a:r>
          </a:p>
          <a:p>
            <a:pPr lvl="1"/>
            <a:r>
              <a:rPr lang="en-US" altLang="en-US" dirty="0"/>
              <a:t>~ ¼ perished on the route from Georgia to Oklahoma, called the Trail of Tears</a:t>
            </a:r>
          </a:p>
          <a:p>
            <a:pPr lvl="1"/>
            <a:r>
              <a:rPr lang="en-US" altLang="en-US" dirty="0"/>
              <a:t>~ 10,000 completed the journey</a:t>
            </a:r>
          </a:p>
          <a:p>
            <a:pPr lvl="1"/>
            <a:r>
              <a:rPr lang="en-US" altLang="en-US" dirty="0"/>
              <a:t>Other southern tribes departed peacefully</a:t>
            </a:r>
          </a:p>
          <a:p>
            <a:pPr lvl="1"/>
            <a:r>
              <a:rPr lang="en-US" altLang="en-US" dirty="0"/>
              <a:t>Assisted by escaped slaves, Seminoles of Florida resisted</a:t>
            </a:r>
          </a:p>
          <a:p>
            <a:pPr lvl="2"/>
            <a:r>
              <a:rPr lang="en-US" altLang="en-US" sz="1600" dirty="0"/>
              <a:t>~ 1,500 American soldiers &amp; ~ 1,500 Seminoles were killed</a:t>
            </a:r>
          </a:p>
          <a:p>
            <a:pPr lvl="2"/>
            <a:r>
              <a:rPr lang="en-US" altLang="en-US" dirty="0"/>
              <a:t>~ 3,000 Indians and 500 blacks were forced to move to the West</a:t>
            </a:r>
          </a:p>
          <a:p>
            <a:r>
              <a:rPr lang="en-US" altLang="en-US" dirty="0"/>
              <a:t>Over 60,000 Indians were forced west prior to the Civil War</a:t>
            </a:r>
          </a:p>
          <a:p>
            <a:pPr lvl="1"/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71659D7-7F43-4B55-B600-24C194126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97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491"/>
    </mc:Choice>
    <mc:Fallback>
      <p:transition spd="slow" advTm="140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C462-DE7D-4058-AAE3-0FA0FDCB6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Antebellum Western Migration</a:t>
            </a:r>
            <a:br>
              <a:rPr lang="en-US" dirty="0"/>
            </a:br>
            <a:r>
              <a:rPr lang="en-US" dirty="0"/>
              <a:t>and Indian Removal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6EC40-F711-4A9B-B2B1-744D98034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Indian Removal occurred in the North as well</a:t>
            </a:r>
          </a:p>
          <a:p>
            <a:r>
              <a:rPr lang="en-US" dirty="0"/>
              <a:t>Tribal nations slowly rebuilt their cultures in Native American territory</a:t>
            </a:r>
          </a:p>
          <a:p>
            <a:r>
              <a:rPr lang="en-US" dirty="0"/>
              <a:t>Blended traditional practices with western practices</a:t>
            </a:r>
          </a:p>
          <a:p>
            <a:pPr lvl="1"/>
            <a:r>
              <a:rPr lang="en-US" dirty="0"/>
              <a:t>Common land systems</a:t>
            </a:r>
          </a:p>
          <a:p>
            <a:pPr lvl="1"/>
            <a:r>
              <a:rPr lang="en-US" dirty="0"/>
              <a:t>Constitutional governments</a:t>
            </a:r>
          </a:p>
          <a:p>
            <a:pPr lvl="1"/>
            <a:r>
              <a:rPr lang="en-US" dirty="0"/>
              <a:t>Common school systems</a:t>
            </a:r>
          </a:p>
          <a:p>
            <a:pPr lvl="1"/>
            <a:r>
              <a:rPr lang="en-US" dirty="0"/>
              <a:t>Elite slaveholding class</a:t>
            </a:r>
          </a:p>
          <a:p>
            <a:r>
              <a:rPr lang="en-US" dirty="0"/>
              <a:t>Comanche too powerful to remove</a:t>
            </a:r>
          </a:p>
          <a:p>
            <a:pPr lvl="1"/>
            <a:r>
              <a:rPr lang="en-US" dirty="0"/>
              <a:t>Southwestern U.S.</a:t>
            </a:r>
          </a:p>
          <a:p>
            <a:pPr lvl="1"/>
            <a:r>
              <a:rPr lang="en-US" dirty="0"/>
              <a:t>Hunting and pastoral (tending of herds and flocks) society</a:t>
            </a:r>
          </a:p>
          <a:p>
            <a:pPr lvl="1"/>
            <a:r>
              <a:rPr lang="en-US" dirty="0"/>
              <a:t>Traded in Texas</a:t>
            </a:r>
          </a:p>
          <a:p>
            <a:pPr lvl="1"/>
            <a:r>
              <a:rPr lang="en-US" dirty="0"/>
              <a:t>Raiding in northern Mexico</a:t>
            </a:r>
          </a:p>
          <a:p>
            <a:pPr lvl="1"/>
            <a:r>
              <a:rPr lang="en-US" dirty="0"/>
              <a:t>Used captives for economic exploitation also adopted captives into kinship networks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D77E44B-B1CE-4EFF-AA8C-A96BBFEF0E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62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156"/>
    </mc:Choice>
    <mc:Fallback>
      <p:transition spd="slow" advTm="83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039FF-7EC4-4338-AFE8-E1FDE2D7E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Antebellum Western Migration</a:t>
            </a:r>
            <a:br>
              <a:rPr lang="en-US" dirty="0"/>
            </a:br>
            <a:r>
              <a:rPr lang="en-US" dirty="0"/>
              <a:t>and Indian Removal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AE5C2-BF8B-4589-8838-4CBD51E1B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Conflict in the region had consequences on Mexican and American politics</a:t>
            </a:r>
          </a:p>
          <a:p>
            <a:r>
              <a:rPr lang="en-US" dirty="0"/>
              <a:t>1846: U.S.-Mexican War, the culmination of violence in the region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823F1DC-D9D9-49F0-84DE-2B8B16E613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693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291"/>
    </mc:Choice>
    <mc:Fallback>
      <p:transition spd="slow" advTm="662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42104-D9CD-4753-A447-66EF23955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Texas, Mexico and America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7A333-B4FC-4C4B-8DA0-620CCCBAC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1835-1836: Texas Revolution resulted in an independent Republic of Texas</a:t>
            </a:r>
          </a:p>
          <a:p>
            <a:r>
              <a:rPr lang="en-US" dirty="0"/>
              <a:t>March 3, 1845: President John Tyler extended an offer to Texas to become a state</a:t>
            </a:r>
          </a:p>
          <a:p>
            <a:r>
              <a:rPr lang="en-US" dirty="0"/>
              <a:t>July 4, 1845: Texas became the 28</a:t>
            </a:r>
            <a:r>
              <a:rPr lang="en-US" baseline="30000" dirty="0"/>
              <a:t>th</a:t>
            </a:r>
            <a:r>
              <a:rPr lang="en-US" dirty="0"/>
              <a:t> state</a:t>
            </a:r>
          </a:p>
          <a:p>
            <a:r>
              <a:rPr lang="en-US" dirty="0"/>
              <a:t>Mexico denounced annexation</a:t>
            </a:r>
          </a:p>
          <a:p>
            <a:r>
              <a:rPr lang="en-US" dirty="0"/>
              <a:t>Mexico and America both laid claim over a narrow strip of land between 2 rivers: Nueces and the Rio Grande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0032651-CE5B-438E-BF9F-4242A05C7C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32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722"/>
    </mc:Choice>
    <mc:Fallback>
      <p:transition spd="slow" advTm="627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nueces river and rio gran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429" y="0"/>
            <a:ext cx="5570033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F7AA84E-9695-4FEA-BD65-654A07C655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70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288"/>
    </mc:Choice>
    <mc:Fallback>
      <p:transition spd="slow" advTm="36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4F33F-A80F-437D-A8CC-B4B73ECBF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Texas, Mexico, and America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5D7C0-8405-44E0-8820-DC75C53B6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November 1845: President James K. Polk dispatched John Slidell to Mexico</a:t>
            </a:r>
          </a:p>
          <a:p>
            <a:pPr lvl="1"/>
            <a:r>
              <a:rPr lang="en-US" altLang="en-US" dirty="0"/>
              <a:t>Offered to purchase the Nueces strip, New Mexico, California</a:t>
            </a:r>
          </a:p>
          <a:p>
            <a:pPr lvl="1"/>
            <a:r>
              <a:rPr lang="en-US" altLang="en-US" dirty="0"/>
              <a:t>Mexican government refused to negotiate</a:t>
            </a:r>
          </a:p>
          <a:p>
            <a:r>
              <a:rPr lang="en-US" altLang="en-US" dirty="0"/>
              <a:t>January 1846: Polk ordered General Zachary Taylor to cross into the disputed territory</a:t>
            </a:r>
          </a:p>
          <a:p>
            <a:r>
              <a:rPr lang="en-US" altLang="en-US" dirty="0"/>
              <a:t>April 24, 1846: Mexican cavalrymen attacked Taylor’s troops killing 11 U.S. soldiers</a:t>
            </a:r>
          </a:p>
          <a:p>
            <a:r>
              <a:rPr lang="en-US" altLang="en-US" dirty="0"/>
              <a:t>May 13, 1846: Congress declared war on Mexico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53A2D64-7700-49DD-BF03-ADD5B14F3D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51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393"/>
    </mc:Choice>
    <mc:Fallback>
      <p:transition spd="slow" advTm="64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AF9D6-D54C-4D47-A9C5-C10610855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Texas, Mexico, and America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E0C48-25BC-4FCE-B518-ABFCC59C5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February 2, 1848: agreement between U.S. and Mexico called the Treaty of Guadalupe Hidalgo</a:t>
            </a:r>
          </a:p>
          <a:p>
            <a:pPr lvl="1"/>
            <a:r>
              <a:rPr lang="en-US" altLang="en-US" sz="2000" dirty="0"/>
              <a:t>Texas</a:t>
            </a:r>
          </a:p>
          <a:p>
            <a:pPr lvl="1"/>
            <a:r>
              <a:rPr lang="en-US" altLang="en-US" sz="2000" dirty="0"/>
              <a:t>California</a:t>
            </a:r>
          </a:p>
          <a:p>
            <a:pPr lvl="1"/>
            <a:r>
              <a:rPr lang="en-US" altLang="en-US" sz="2000" dirty="0"/>
              <a:t>New Mexico</a:t>
            </a:r>
          </a:p>
          <a:p>
            <a:pPr lvl="1"/>
            <a:r>
              <a:rPr lang="en-US" altLang="en-US" sz="2000" dirty="0"/>
              <a:t>Arizona</a:t>
            </a:r>
          </a:p>
          <a:p>
            <a:pPr lvl="1"/>
            <a:r>
              <a:rPr lang="en-US" altLang="en-US" sz="2000" dirty="0"/>
              <a:t>Nevada</a:t>
            </a:r>
          </a:p>
          <a:p>
            <a:pPr lvl="1"/>
            <a:r>
              <a:rPr lang="en-US" altLang="en-US" sz="2000" dirty="0"/>
              <a:t>Utah</a:t>
            </a:r>
          </a:p>
          <a:p>
            <a:pPr lvl="1"/>
            <a:r>
              <a:rPr lang="en-US" altLang="en-US" sz="2000" dirty="0"/>
              <a:t>Wyoming</a:t>
            </a:r>
          </a:p>
          <a:p>
            <a:pPr lvl="1"/>
            <a:r>
              <a:rPr lang="en-US" altLang="en-US" sz="2000" dirty="0"/>
              <a:t>Colorado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AAB8412-B2E8-499D-9594-DED67C895F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35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777"/>
    </mc:Choice>
    <mc:Fallback>
      <p:transition spd="slow" advTm="76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BF4FA-81A9-4A5E-8713-5329CE83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Monroe Doctrine and </a:t>
            </a:r>
            <a:r>
              <a:rPr lang="en-US"/>
              <a:t>Manifest Destiny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4A9E6-ABEF-4BD8-9AC2-75D8C87B2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/>
              <a:t>1810-1822: Spanish colonies rebelled and established independent nations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Mexico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Venezuela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Ecuador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Peru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1823: 3 principles became a section of the president’s annual message to Congress; became known as the Monroe Doctrine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1) U.S. would oppose any further colonization efforts by European powers in the Americas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2) U.S. would abstain from involvement in the wars of Europe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3) European powers were warned not to interfere with the newly independent states of Latin America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3AEEDF3-2368-4564-ACFD-15C6786CD8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445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2035"/>
    </mc:Choice>
    <mc:Fallback>
      <p:transition spd="slow" advTm="2020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954</Words>
  <Application>Microsoft Office PowerPoint</Application>
  <PresentationFormat>Widescreen</PresentationFormat>
  <Paragraphs>107</Paragraphs>
  <Slides>15</Slides>
  <Notes>0</Notes>
  <HiddenSlides>0</HiddenSlides>
  <MMClips>15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Manifest Destiny</vt:lpstr>
      <vt:lpstr>Introduction</vt:lpstr>
      <vt:lpstr>Antebellum Western Migration and Indian Removal</vt:lpstr>
      <vt:lpstr>Antebellum Western Migration and Indian Removal</vt:lpstr>
      <vt:lpstr>Antebellum Western Migration and Indian Removal</vt:lpstr>
      <vt:lpstr>Antebellum Western Migration and Indian Removal</vt:lpstr>
      <vt:lpstr>Antebellum Western Migration and Indian Removal</vt:lpstr>
      <vt:lpstr>Antebellum Western Migration and Indian Removal</vt:lpstr>
      <vt:lpstr>Antebellum Western Migration and Indian Removal</vt:lpstr>
      <vt:lpstr>Antebellum Western Migration and Indian Removal</vt:lpstr>
      <vt:lpstr>Texas, Mexico and America</vt:lpstr>
      <vt:lpstr>PowerPoint Presentation</vt:lpstr>
      <vt:lpstr>Texas, Mexico, and America</vt:lpstr>
      <vt:lpstr>Texas, Mexico, and America</vt:lpstr>
      <vt:lpstr>The Monroe Doctrine and Manifest Destiny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Manifest Destiny</dc:title>
  <dc:creator>Patricia Haggler</dc:creator>
  <cp:lastModifiedBy>asia PIPKINS</cp:lastModifiedBy>
  <cp:revision>19</cp:revision>
  <dcterms:created xsi:type="dcterms:W3CDTF">2020-01-13T20:54:42Z</dcterms:created>
  <dcterms:modified xsi:type="dcterms:W3CDTF">2020-03-24T20:08:06Z</dcterms:modified>
</cp:coreProperties>
</file>